
<file path=[Content_Types].xml><?xml version="1.0" encoding="utf-8"?>
<Types xmlns="http://schemas.openxmlformats.org/package/2006/content-types">
  <Default Extension="png" ContentType="image/png"/>
  <Default Extension="jpg&amp;ehk=23kv1Aqmut8clD1T" ContentType="image/jpeg"/>
  <Default Extension="jpg&amp;ehk=oMTw0QNpUiR3mbDiRZXcaw&amp;r=0&amp;pid=OfficeInsert" ContentType="image/jpeg"/>
  <Default Extension="wmf" ContentType="image/x-wmf"/>
  <Default Extension="jpeg" ContentType="image/jpeg"/>
  <Default Extension="png&amp;ehk=86rsSu2KEj3fmB1pMt" ContentType="image/png"/>
  <Default Extension="rels" ContentType="application/vnd.openxmlformats-package.relationships+xml"/>
  <Default Extension="xml" ContentType="application/xml"/>
  <Default Extension="png&amp;ehk=vbPlkEP0D8xLwt7GJc70gQ&amp;r=0&amp;pid=OfficeInsert" ContentType="image/png"/>
  <Default Extension="gif&amp;ehk=iNC3wAylr2Ld97AcqJ9yRQ&amp;r=0&amp;pid=OfficeInsert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93" r:id="rId2"/>
    <p:sldId id="294" r:id="rId3"/>
    <p:sldId id="295" r:id="rId4"/>
    <p:sldId id="257" r:id="rId5"/>
    <p:sldId id="270" r:id="rId6"/>
    <p:sldId id="269" r:id="rId7"/>
    <p:sldId id="261" r:id="rId8"/>
    <p:sldId id="266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8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2CF45-3141-4087-80C9-237F7BB4C74B}" type="datetimeFigureOut">
              <a:rPr lang="en-US" smtClean="0"/>
              <a:pPr/>
              <a:t>10/04/17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61546-AD6C-43F5-9A6F-76C8C138FD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0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61546-AD6C-43F5-9A6F-76C8C138FDC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39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5DC5E-BB2E-4679-8CF6-B3CA59DF1DB1}" type="datetimeFigureOut">
              <a:rPr lang="en-US"/>
              <a:pPr>
                <a:defRPr/>
              </a:pPr>
              <a:t>10/04/17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0633D-8484-46D4-8CA4-F34AA28AF6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75EF3-9C9B-4A02-B543-0964B44E8A95}" type="datetimeFigureOut">
              <a:rPr lang="en-US"/>
              <a:pPr>
                <a:defRPr/>
              </a:pPr>
              <a:t>10/04/17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5FA25-C2AD-403F-96C3-81D98E3034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BF60E-AFD2-48CC-B35D-8C8827F66FD0}" type="datetimeFigureOut">
              <a:rPr lang="en-US"/>
              <a:pPr>
                <a:defRPr/>
              </a:pPr>
              <a:t>10/04/17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B83A3-1A28-47A3-9DD1-7DB34CC497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3C2C5-3097-4333-9206-E234070AC570}" type="datetimeFigureOut">
              <a:rPr lang="en-US"/>
              <a:pPr>
                <a:defRPr/>
              </a:pPr>
              <a:t>10/04/17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86D5B-4886-49B2-BDAD-A157917FB6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24B65-931D-4096-8483-850DAAC12E12}" type="datetimeFigureOut">
              <a:rPr lang="en-US"/>
              <a:pPr>
                <a:defRPr/>
              </a:pPr>
              <a:t>10/04/17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8EE74-E12C-462D-8DB7-7734B94A21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E7286-5EE9-4C1F-92DD-D002FF2C943B}" type="datetimeFigureOut">
              <a:rPr lang="en-US"/>
              <a:pPr>
                <a:defRPr/>
              </a:pPr>
              <a:t>10/04/17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434EF-1D94-4DBD-AAA8-66EA4A1565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4241B-C92B-4F2C-8042-CBCF0DBD295E}" type="datetimeFigureOut">
              <a:rPr lang="en-US"/>
              <a:pPr>
                <a:defRPr/>
              </a:pPr>
              <a:t>10/04/17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1C5B8-5C79-42F6-80A1-B0D572F6FF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6E19F-CAD7-4C71-B5DD-1E93805EE083}" type="datetimeFigureOut">
              <a:rPr lang="en-US"/>
              <a:pPr>
                <a:defRPr/>
              </a:pPr>
              <a:t>10/04/17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7510C-62C0-4FAA-A5FA-F10B131B55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0D677-3B34-4547-868E-20732C1CE6F6}" type="datetimeFigureOut">
              <a:rPr lang="en-US"/>
              <a:pPr>
                <a:defRPr/>
              </a:pPr>
              <a:t>10/04/17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428FD-39C4-4D19-8579-39A02ED792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10179-0791-4A51-B34F-DFADD4F71A4C}" type="datetimeFigureOut">
              <a:rPr lang="en-US"/>
              <a:pPr>
                <a:defRPr/>
              </a:pPr>
              <a:t>10/04/17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DF2AD-3E75-4726-B6FB-4BAFAE7810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684E0-4AEE-4182-B84A-C0428CB74CAA}" type="datetimeFigureOut">
              <a:rPr lang="en-US"/>
              <a:pPr>
                <a:defRPr/>
              </a:pPr>
              <a:t>10/04/17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7278C-324C-4F10-99C6-C317A51AFA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6792FD-9D2F-4095-85FD-EB062677544C}" type="datetimeFigureOut">
              <a:rPr lang="en-US"/>
              <a:pPr>
                <a:defRPr/>
              </a:pPr>
              <a:t>10/04/17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51478C-D3EF-42E9-A852-84977B9705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counselor.com/2012/01/how-are-school-counselors-like-legos.html" TargetMode="External"/><Relationship Id="rId2" Type="http://schemas.openxmlformats.org/officeDocument/2006/relationships/image" Target="../media/image1.png&amp;ehk=vbPlkEP0D8xLwt7GJc70gQ&amp;r=0&amp;pid=OfficeInsert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jmmcdowell.com/2012/04/" TargetMode="External"/><Relationship Id="rId2" Type="http://schemas.openxmlformats.org/officeDocument/2006/relationships/image" Target="../media/image12.png&amp;ehk=86rsSu2KEj3fmB1pMt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jmmcdowell.com/2012/04/" TargetMode="External"/><Relationship Id="rId2" Type="http://schemas.openxmlformats.org/officeDocument/2006/relationships/image" Target="../media/image12.png&amp;ehk=86rsSu2KEj3fmB1pMt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jmmcdowell.com/2012/04/" TargetMode="External"/><Relationship Id="rId2" Type="http://schemas.openxmlformats.org/officeDocument/2006/relationships/image" Target="../media/image12.png&amp;ehk=86rsSu2KEj3fmB1pMt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hoggpat.wikispaces.com/Free+Resources" TargetMode="External"/><Relationship Id="rId2" Type="http://schemas.openxmlformats.org/officeDocument/2006/relationships/image" Target="../media/image13.gif&amp;ehk=iNC3wAylr2Ld97AcqJ9yRQ&amp;r=0&amp;pid=OfficeInsert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ader-values.com/wordpress/3-questions-you-must-ask-your-team-weekly-kulli-koort/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dershipfreak.wordpress.com/2010/03/05/10-best-questions-ever" TargetMode="External"/><Relationship Id="rId2" Type="http://schemas.openxmlformats.org/officeDocument/2006/relationships/image" Target="../media/image2.jpg&amp;ehk=23kv1Aqmut8clD1T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ibertycounselingoffice.wikispaces.com/ABOUT+US" TargetMode="External"/><Relationship Id="rId2" Type="http://schemas.openxmlformats.org/officeDocument/2006/relationships/image" Target="../media/image3.jpg&amp;ehk=oMTw0QNpUiR3mbDiRZXcaw&amp;r=0&amp;pid=OfficeInsert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EB098-6F74-4CBB-9BEA-7F9B56D7F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422" y="381000"/>
            <a:ext cx="8229600" cy="1981200"/>
          </a:xfrm>
        </p:spPr>
        <p:txBody>
          <a:bodyPr/>
          <a:lstStyle/>
          <a:p>
            <a:br>
              <a:rPr lang="en-US" sz="5400" dirty="0"/>
            </a:br>
            <a:r>
              <a:rPr lang="en-US" dirty="0"/>
              <a:t>Practicum/Internship</a:t>
            </a:r>
            <a:br>
              <a:rPr lang="en-US" dirty="0"/>
            </a:br>
            <a:r>
              <a:rPr lang="en-US" dirty="0"/>
              <a:t>Site Supervision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5C2C1-2BDC-4B74-BD25-7EDC4E9C7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4297363"/>
          </a:xfrm>
        </p:spPr>
        <p:txBody>
          <a:bodyPr/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4800" dirty="0"/>
              <a:t>Giving Back to Our Profession</a:t>
            </a:r>
          </a:p>
          <a:p>
            <a:pPr marL="0" indent="0" algn="ctr">
              <a:buNone/>
            </a:pPr>
            <a:endParaRPr lang="en-US" sz="4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873637-1D13-49B0-9B06-EFE82E8D0A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818922" y="2057400"/>
            <a:ext cx="55626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476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F680D-B323-4DB8-82A4-0A1807EF3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Should CITs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C31AD-48BA-4FAD-A206-0E4D7998A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u="sng" dirty="0"/>
              <a:t>Week 3 – 4</a:t>
            </a:r>
          </a:p>
          <a:p>
            <a:pPr lvl="0"/>
            <a:r>
              <a:rPr lang="en-US" sz="2800" dirty="0"/>
              <a:t>CIT should start assisting PSS to plan lessons/activities </a:t>
            </a:r>
          </a:p>
          <a:p>
            <a:pPr lvl="0"/>
            <a:r>
              <a:rPr lang="en-US" sz="2800" dirty="0"/>
              <a:t>CIT should work with PSS to plan a lesson or activity to videotape</a:t>
            </a:r>
          </a:p>
          <a:p>
            <a:pPr lvl="0"/>
            <a:r>
              <a:rPr lang="en-US" sz="2800" dirty="0"/>
              <a:t>CIT should start to co-facilitate/teach in classroom school counseling lessons, small groups, individual counseling session</a:t>
            </a:r>
          </a:p>
          <a:p>
            <a:pPr lvl="0"/>
            <a:r>
              <a:rPr lang="en-US" sz="2800" dirty="0"/>
              <a:t>Start to observe parent/teacher consultations</a:t>
            </a:r>
          </a:p>
          <a:p>
            <a:endParaRPr 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6C9B0F-E3BF-45E2-AED9-9776F1226C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313390" y="670479"/>
            <a:ext cx="2339543" cy="1859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226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29555-BF73-4FF1-A843-B43B799A1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dirty="0"/>
              <a:t>What Should CITs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7EE85-1423-4EF4-A0F2-7104F193A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708819"/>
            <a:ext cx="8229600" cy="5486400"/>
          </a:xfrm>
        </p:spPr>
        <p:txBody>
          <a:bodyPr/>
          <a:lstStyle/>
          <a:p>
            <a:endParaRPr lang="en-US" sz="2800" b="1" u="sng" dirty="0"/>
          </a:p>
          <a:p>
            <a:pPr marL="0" indent="0">
              <a:buNone/>
            </a:pPr>
            <a:r>
              <a:rPr lang="en-US" sz="2800" b="1" u="sng" dirty="0"/>
              <a:t>Week 3 – 8</a:t>
            </a:r>
          </a:p>
          <a:p>
            <a:pPr lvl="0"/>
            <a:r>
              <a:rPr lang="en-US" sz="2800" dirty="0"/>
              <a:t>CIT should plan and instruct some lessons/activities on their own</a:t>
            </a:r>
          </a:p>
          <a:p>
            <a:pPr lvl="0"/>
            <a:r>
              <a:rPr lang="en-US" sz="2800" dirty="0"/>
              <a:t>CIT should continue to co-facilitate/teach in classroom school counseling lessons, small groups, individual counseling sessions</a:t>
            </a:r>
          </a:p>
          <a:p>
            <a:pPr lvl="0"/>
            <a:r>
              <a:rPr lang="en-US" sz="2800" dirty="0"/>
              <a:t>Continue to observe parent/teacher consultations</a:t>
            </a:r>
          </a:p>
          <a:p>
            <a:r>
              <a:rPr lang="en-US" sz="2800" dirty="0"/>
              <a:t>CIT and SS should complete and discuss Mid-Term Evaluation (Week 7)</a:t>
            </a:r>
          </a:p>
          <a:p>
            <a:r>
              <a:rPr lang="en-US" sz="2800" dirty="0"/>
              <a:t>CIT should set semester goals based on self and SS evaluations</a:t>
            </a:r>
          </a:p>
          <a:p>
            <a:endParaRPr lang="en-US" sz="2800" dirty="0"/>
          </a:p>
          <a:p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7A07C2-E13E-478C-8F8B-8C1E2C5A67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715000" y="137079"/>
            <a:ext cx="2339543" cy="1859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750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2852B-EF97-4F7D-B288-5781B07C6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What Should CITs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0FBBC-1C55-42B7-8710-8A00ACD91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u="sng" dirty="0"/>
              <a:t>Week 9-16</a:t>
            </a:r>
          </a:p>
          <a:p>
            <a:pPr lvl="0"/>
            <a:r>
              <a:rPr lang="en-US" sz="2800" dirty="0"/>
              <a:t>CIT continues practicum experience and working on areas of concern.  </a:t>
            </a:r>
          </a:p>
          <a:p>
            <a:pPr lvl="0"/>
            <a:r>
              <a:rPr lang="en-US" sz="2800" dirty="0"/>
              <a:t>CIT should facilitate/teach in classroom school counseling lessons, small groups, individual counseling sessions</a:t>
            </a:r>
          </a:p>
          <a:p>
            <a:pPr lvl="0"/>
            <a:r>
              <a:rPr lang="en-US" sz="2800" dirty="0"/>
              <a:t>Continue to observe parent/teacher consultations unless asked to participate</a:t>
            </a:r>
          </a:p>
          <a:p>
            <a:pPr lvl="0"/>
            <a:r>
              <a:rPr lang="en-US" sz="2800" dirty="0"/>
              <a:t>CIT should complete a Final Self Evaluation </a:t>
            </a:r>
          </a:p>
          <a:p>
            <a:pPr lvl="0"/>
            <a:r>
              <a:rPr lang="en-US" sz="2800" dirty="0"/>
              <a:t>SS and CIT should review the CIT’s Self Evaluation and complete the Final Evaluation</a:t>
            </a:r>
          </a:p>
          <a:p>
            <a:endParaRPr lang="en-US" sz="2800" b="1" u="sng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542367-E308-480E-A057-48BC434442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705600" y="0"/>
            <a:ext cx="2339543" cy="1859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772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24ABD-7F11-4D4E-A259-39C589F69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/>
              <a:t>Weekly Activity Log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85D25-DEF9-418A-8A69-7C271E532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b="1" u="sng" dirty="0"/>
              <a:t>CIT records dates and times spent in the following areas:</a:t>
            </a:r>
          </a:p>
          <a:p>
            <a:r>
              <a:rPr lang="en-US" sz="2800" dirty="0"/>
              <a:t>School Counseling Curriculum</a:t>
            </a:r>
          </a:p>
          <a:p>
            <a:r>
              <a:rPr lang="en-US" sz="2800" dirty="0"/>
              <a:t>Responsive Services</a:t>
            </a:r>
          </a:p>
          <a:p>
            <a:r>
              <a:rPr lang="en-US" sz="2800" dirty="0"/>
              <a:t>Individual Planning </a:t>
            </a:r>
          </a:p>
          <a:p>
            <a:r>
              <a:rPr lang="en-US" sz="2800" dirty="0"/>
              <a:t>System Support</a:t>
            </a:r>
          </a:p>
          <a:p>
            <a:r>
              <a:rPr lang="en-US" sz="2800" dirty="0"/>
              <a:t>Supervision/Class Time</a:t>
            </a:r>
          </a:p>
          <a:p>
            <a:r>
              <a:rPr lang="en-US" sz="2800" dirty="0"/>
              <a:t>Professional Development</a:t>
            </a:r>
          </a:p>
          <a:p>
            <a:r>
              <a:rPr lang="en-US" sz="2800" dirty="0"/>
              <a:t>Barriers to Implementation (Non School Counseling Activities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5A5D79-689D-427E-8C9F-6C09FA92C2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800600" y="2667000"/>
            <a:ext cx="35052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016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FE5EC-695C-4BC6-88AD-6206AD7A7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Weekly Activity Log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8A414-A285-4148-8909-45A3DF55E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sz="2800" dirty="0"/>
              <a:t>CIT provides summary of positive experiences and concerns and signs</a:t>
            </a:r>
          </a:p>
          <a:p>
            <a:r>
              <a:rPr lang="en-US" sz="2800" dirty="0"/>
              <a:t>SS completes check box info, provides comments as needed and signs.</a:t>
            </a:r>
          </a:p>
          <a:p>
            <a:r>
              <a:rPr lang="en-US" sz="2800" dirty="0"/>
              <a:t>Check Box: </a:t>
            </a: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5CF68E8-075A-493D-A26F-4532CB0649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134961"/>
              </p:ext>
            </p:extLst>
          </p:nvPr>
        </p:nvGraphicFramePr>
        <p:xfrm>
          <a:off x="609600" y="4069080"/>
          <a:ext cx="8077200" cy="2331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77200">
                  <a:extLst>
                    <a:ext uri="{9D8B030D-6E8A-4147-A177-3AD203B41FA5}">
                      <a16:colId xmlns:a16="http://schemas.microsoft.com/office/drawing/2014/main" val="3429429240"/>
                    </a:ext>
                  </a:extLst>
                </a:gridCol>
              </a:tblGrid>
              <a:tr h="2133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effectLst/>
                        </a:rPr>
                        <a:t>Site Supervisor Weekly Feedback of Practicum Student 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33750" algn="l"/>
                        </a:tabLst>
                      </a:pPr>
                      <a:r>
                        <a:rPr lang="en-US" sz="1600" dirty="0">
                          <a:effectLst/>
                        </a:rPr>
                        <a:t>The Practicum Student: (Please check Yes or No)	                 </a:t>
                      </a:r>
                      <a:r>
                        <a:rPr lang="en-US" sz="1600" u="sng" dirty="0">
                          <a:effectLst/>
                        </a:rPr>
                        <a:t>Yes</a:t>
                      </a:r>
                      <a:r>
                        <a:rPr lang="en-US" sz="1600" dirty="0">
                          <a:effectLst/>
                        </a:rPr>
                        <a:t>       </a:t>
                      </a:r>
                      <a:r>
                        <a:rPr lang="en-US" sz="1600" u="sng" dirty="0">
                          <a:effectLst/>
                        </a:rPr>
                        <a:t>No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was present and arrived on time.                                                         ___      ___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gave appropriate notification if late or not present.                         ___      ___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demonstrated professionalism with students, staff, supervisor.    ___      ___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was actively engaged in the counseling activities.                             ___      ___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demonstrated skills as a self starter.                                                     ___      ___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sought information and asked appropriate questions.                     ___      ___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 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21" marR="64621" marT="0" marB="0"/>
                </a:tc>
                <a:extLst>
                  <a:ext uri="{0D108BD9-81ED-4DB2-BD59-A6C34878D82A}">
                    <a16:rowId xmlns:a16="http://schemas.microsoft.com/office/drawing/2014/main" val="2755366902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E7D3C2D8-241A-41EB-A3DD-D06927A26F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096000" y="274638"/>
            <a:ext cx="1886539" cy="132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5174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04F3A-A468-4E33-B0D5-9E6826928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Assessing Counselor in Training (CIT) 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FB8DA-A7CB-45A7-9E9E-BA3738CA6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The evaluation process exists primarily for the      </a:t>
            </a:r>
            <a:r>
              <a:rPr lang="en-US" sz="2800" b="1" dirty="0"/>
              <a:t>i</a:t>
            </a:r>
            <a:r>
              <a:rPr lang="en-US" b="1" dirty="0"/>
              <a:t>mprovement of effective practice in order to improve student performance </a:t>
            </a:r>
          </a:p>
          <a:p>
            <a:r>
              <a:rPr lang="en-US" dirty="0"/>
              <a:t> To evaluate the quality of the CIT’s ability as a helping professional, Site Supervisors  complete both a Formative Assessment (Mid-term) and Summative Assessment (Final) during the semester.</a:t>
            </a:r>
          </a:p>
        </p:txBody>
      </p:sp>
      <p:pic>
        <p:nvPicPr>
          <p:cNvPr id="4" name="Picture 2" descr="C:\Users\croof\AppData\Local\Microsoft\Windows\Temporary Internet Files\Content.IE5\AJKPF6JC\MP900409045[1].jpg">
            <a:extLst>
              <a:ext uri="{FF2B5EF4-FFF2-40B4-BE49-F238E27FC236}">
                <a16:creationId xmlns:a16="http://schemas.microsoft.com/office/drawing/2014/main" id="{117226BC-46EF-4B29-ACA7-6AD7BE4C1C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846138"/>
            <a:ext cx="2209800" cy="17661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183949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1B867-7425-4794-99B1-64E4254FC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based on </a:t>
            </a:r>
            <a:br>
              <a:rPr lang="en-US" dirty="0"/>
            </a:br>
            <a:r>
              <a:rPr lang="en-US" dirty="0"/>
              <a:t>MO School Counselor Standards: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2DF18-1835-42C6-A249-98BEB9C55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u="sng" dirty="0"/>
          </a:p>
          <a:p>
            <a:r>
              <a:rPr lang="en-US" u="sng" dirty="0"/>
              <a:t>Standard 1</a:t>
            </a:r>
            <a:r>
              <a:rPr lang="en-US" dirty="0"/>
              <a:t>:  Student Development</a:t>
            </a:r>
          </a:p>
          <a:p>
            <a:r>
              <a:rPr lang="en-US" u="sng" dirty="0"/>
              <a:t>Standard 2</a:t>
            </a:r>
            <a:r>
              <a:rPr lang="en-US" dirty="0"/>
              <a:t>:  School Counseling Program Implementation</a:t>
            </a:r>
          </a:p>
          <a:p>
            <a:r>
              <a:rPr lang="en-US" u="sng" dirty="0"/>
              <a:t>Standard 3</a:t>
            </a:r>
            <a:r>
              <a:rPr lang="en-US" dirty="0"/>
              <a:t>:  Professional Relationships</a:t>
            </a:r>
          </a:p>
          <a:p>
            <a:r>
              <a:rPr lang="en-US" u="sng" dirty="0"/>
              <a:t>Standard 4</a:t>
            </a:r>
            <a:r>
              <a:rPr lang="en-US" dirty="0"/>
              <a:t>:  Leadership and Advocacy</a:t>
            </a:r>
          </a:p>
          <a:p>
            <a:r>
              <a:rPr lang="en-US" u="sng" dirty="0"/>
              <a:t>Standard 5</a:t>
            </a:r>
            <a:r>
              <a:rPr lang="en-US" dirty="0"/>
              <a:t>:  Ethical and Professional Conduct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3548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F471F-E5C6-4B02-ABC7-667140DB2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/>
              <a:t>Reflect and Plan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C3626-BBCE-4053-B655-5081DEDE3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/>
              <a:t>1. </a:t>
            </a:r>
            <a:r>
              <a:rPr lang="en-US" sz="2800" dirty="0"/>
              <a:t>Did CIT improve  knowledge, skills and practice enough to positively impact student outcomes? </a:t>
            </a:r>
          </a:p>
          <a:p>
            <a:pPr>
              <a:buNone/>
            </a:pPr>
            <a:r>
              <a:rPr lang="en-US" sz="2800" dirty="0"/>
              <a:t>2. Did CIT grow personally and professionally? </a:t>
            </a:r>
          </a:p>
          <a:p>
            <a:pPr>
              <a:buNone/>
            </a:pPr>
            <a:r>
              <a:rPr lang="en-US" sz="2800" dirty="0"/>
              <a:t>3. What’s next?</a:t>
            </a:r>
          </a:p>
          <a:p>
            <a:pPr>
              <a:buNone/>
            </a:pPr>
            <a:r>
              <a:rPr lang="en-US" sz="2800" dirty="0"/>
              <a:t>4. Collaborate with site supervisor and CIT to plan for next steps.</a:t>
            </a:r>
          </a:p>
          <a:p>
            <a:pPr>
              <a:buNone/>
            </a:pPr>
            <a:r>
              <a:rPr lang="en-US" sz="2800" dirty="0"/>
              <a:t>5. Continue to acquire new knowledge and practice new strategies and skills. </a:t>
            </a:r>
          </a:p>
          <a:p>
            <a:pPr algn="ctr">
              <a:buNone/>
            </a:pPr>
            <a:r>
              <a:rPr lang="en-US" sz="2800" i="1" dirty="0">
                <a:solidFill>
                  <a:srgbClr val="0070C0"/>
                </a:solidFill>
                <a:latin typeface="Arial Rounded MT Bold" pitchFamily="34" charset="0"/>
              </a:rPr>
              <a:t>Will Your Plan Cause CIT to Grow </a:t>
            </a:r>
          </a:p>
          <a:p>
            <a:pPr algn="ctr">
              <a:buNone/>
            </a:pPr>
            <a:r>
              <a:rPr lang="en-US" sz="2800" i="1" dirty="0">
                <a:solidFill>
                  <a:srgbClr val="0070C0"/>
                </a:solidFill>
                <a:latin typeface="Arial Rounded MT Bold" pitchFamily="34" charset="0"/>
              </a:rPr>
              <a:t>and Impact Student Performance?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742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101F4-5A74-4B32-90DC-3B3987BAC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pPr algn="l"/>
            <a:r>
              <a:rPr lang="en-US" dirty="0"/>
              <a:t>Giving 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C7F19-328C-4A8A-B1E7-D6A62122B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0060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Have you ever thought about hosting a school counselor-in-training (CIT) as a site supervisor (SS) in your school? </a:t>
            </a:r>
          </a:p>
          <a:p>
            <a:r>
              <a:rPr lang="en-US" dirty="0"/>
              <a:t>Do you want to learn more about what your responsibilities are and how you know you are qualified? </a:t>
            </a:r>
          </a:p>
          <a:p>
            <a:r>
              <a:rPr lang="en-US" dirty="0"/>
              <a:t>If you have been a SS but still have questions, this session is also for you!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8EB6FE-6C43-4668-BF56-26F370459E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886200" y="228600"/>
            <a:ext cx="48006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657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22EF1-20AA-4A78-BB4F-1B12B0690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Giving 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7673D-B213-4295-B86D-836238723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37578"/>
          </a:xfrm>
        </p:spPr>
        <p:txBody>
          <a:bodyPr/>
          <a:lstStyle/>
          <a:p>
            <a:r>
              <a:rPr lang="en-US" sz="2800" dirty="0"/>
              <a:t>School Counseling Practicum/Internship Site Supervisors play an important role in making sure M.Ed. in Counseling students get an authentic, meaningful practicum experience based on the Missouri Comprehensive School Counseling Program. </a:t>
            </a:r>
          </a:p>
          <a:p>
            <a:r>
              <a:rPr lang="en-US" sz="2800" dirty="0"/>
              <a:t>Being an SS gives you an opportunity to give back to your profession in an important way. </a:t>
            </a:r>
          </a:p>
          <a:p>
            <a:r>
              <a:rPr lang="en-US" sz="2800" dirty="0"/>
              <a:t>This session is designed to help clarify the role of the SS in the life of a Counselor In Training. (CIT)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949F22-70CB-43CF-BA69-C35EBE8285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828800" y="5297311"/>
            <a:ext cx="61722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114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 we tell our students about Site Supervisors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endParaRPr lang="en-US" sz="3200" dirty="0">
              <a:solidFill>
                <a:srgbClr val="002060"/>
              </a:solidFill>
            </a:endParaRPr>
          </a:p>
          <a:p>
            <a:pPr lvl="1" eaLnBrk="1" hangingPunct="1"/>
            <a:r>
              <a:rPr lang="en-US" sz="3200" dirty="0">
                <a:solidFill>
                  <a:srgbClr val="002060"/>
                </a:solidFill>
              </a:rPr>
              <a:t>Very busy</a:t>
            </a:r>
          </a:p>
          <a:p>
            <a:pPr lvl="1" eaLnBrk="1" hangingPunct="1"/>
            <a:r>
              <a:rPr lang="en-US" sz="3200" dirty="0">
                <a:solidFill>
                  <a:srgbClr val="002060"/>
                </a:solidFill>
              </a:rPr>
              <a:t>Calendar is fluid</a:t>
            </a:r>
          </a:p>
          <a:p>
            <a:pPr lvl="1" eaLnBrk="1" hangingPunct="1"/>
            <a:r>
              <a:rPr lang="en-US" sz="3200" dirty="0">
                <a:solidFill>
                  <a:srgbClr val="002060"/>
                </a:solidFill>
              </a:rPr>
              <a:t>No two days are the same</a:t>
            </a:r>
          </a:p>
          <a:p>
            <a:pPr lvl="1" eaLnBrk="1" hangingPunct="1"/>
            <a:r>
              <a:rPr lang="en-US" sz="3200" dirty="0">
                <a:solidFill>
                  <a:srgbClr val="002060"/>
                </a:solidFill>
              </a:rPr>
              <a:t>Crisis Situations </a:t>
            </a:r>
          </a:p>
          <a:p>
            <a:pPr lvl="1" eaLnBrk="1" hangingPunct="1"/>
            <a:r>
              <a:rPr lang="en-US" sz="3200" dirty="0">
                <a:solidFill>
                  <a:srgbClr val="002060"/>
                </a:solidFill>
              </a:rPr>
              <a:t>Cannot always be at your side</a:t>
            </a:r>
          </a:p>
          <a:p>
            <a:pPr lvl="1" eaLnBrk="1" hangingPunct="1"/>
            <a:r>
              <a:rPr lang="en-US" sz="3200" dirty="0">
                <a:solidFill>
                  <a:srgbClr val="002060"/>
                </a:solidFill>
              </a:rPr>
              <a:t>Difficult to stick to a daily plan</a:t>
            </a:r>
          </a:p>
          <a:p>
            <a:pPr lvl="1" eaLnBrk="1" hangingPunct="1">
              <a:buFont typeface="Arial" charset="0"/>
              <a:buNone/>
            </a:pPr>
            <a:endParaRPr lang="en-US" dirty="0"/>
          </a:p>
          <a:p>
            <a:pPr lvl="4" algn="ctr" eaLnBrk="1" hangingPunct="1">
              <a:buFont typeface="Arial" charset="0"/>
              <a:buNone/>
            </a:pPr>
            <a:endParaRPr lang="en-US" dirty="0"/>
          </a:p>
        </p:txBody>
      </p:sp>
      <p:pic>
        <p:nvPicPr>
          <p:cNvPr id="17412" name="Picture 2" descr="C:\Users\Ann\AppData\Local\Microsoft\Windows\Temporary Internet Files\Content.IE5\SDDKCGPK\MC90014071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1524000"/>
            <a:ext cx="2922588" cy="494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 we want our students to do at their sites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dirty="0"/>
              <a:t>Be a Self Starter</a:t>
            </a:r>
          </a:p>
          <a:p>
            <a:pPr lvl="1" eaLnBrk="1" hangingPunct="1"/>
            <a:r>
              <a:rPr lang="en-US" dirty="0"/>
              <a:t>Be where you say you will be, when you say you will be there!</a:t>
            </a:r>
          </a:p>
          <a:p>
            <a:pPr lvl="1" eaLnBrk="1" hangingPunct="1"/>
            <a:r>
              <a:rPr lang="en-US" dirty="0"/>
              <a:t>Take every opportunity to interact with students</a:t>
            </a:r>
          </a:p>
          <a:p>
            <a:pPr lvl="1" eaLnBrk="1" hangingPunct="1"/>
            <a:r>
              <a:rPr lang="en-US" dirty="0"/>
              <a:t>Be flexible and open to participation in a variety of school-related activities</a:t>
            </a:r>
          </a:p>
          <a:p>
            <a:pPr lvl="1" eaLnBrk="1" hangingPunct="1">
              <a:buNone/>
            </a:pPr>
            <a:endParaRPr lang="en-US" dirty="0"/>
          </a:p>
          <a:p>
            <a:pPr lvl="2" eaLnBrk="1" hangingPunct="1"/>
            <a:endParaRPr lang="en-US" dirty="0"/>
          </a:p>
        </p:txBody>
      </p:sp>
      <p:pic>
        <p:nvPicPr>
          <p:cNvPr id="18436" name="Picture 4" descr="C:\Users\Ann\AppData\Local\Microsoft\Windows\Temporary Internet Files\Content.IE5\049XKHTK\MC90043985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4300185"/>
            <a:ext cx="3124200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Four Common Styles of Supervision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z="4000" dirty="0"/>
          </a:p>
          <a:p>
            <a:pPr eaLnBrk="1" hangingPunct="1"/>
            <a:r>
              <a:rPr lang="en-US" sz="4000" dirty="0"/>
              <a:t>Authoritarian</a:t>
            </a:r>
          </a:p>
          <a:p>
            <a:pPr eaLnBrk="1" hangingPunct="1"/>
            <a:r>
              <a:rPr lang="en-US" sz="4000" dirty="0"/>
              <a:t>Laissez Faire</a:t>
            </a:r>
          </a:p>
          <a:p>
            <a:pPr eaLnBrk="1" hangingPunct="1"/>
            <a:r>
              <a:rPr lang="en-US" sz="4000" dirty="0"/>
              <a:t>Companionable</a:t>
            </a:r>
          </a:p>
          <a:p>
            <a:pPr eaLnBrk="1" hangingPunct="1"/>
            <a:r>
              <a:rPr lang="en-US" sz="4000" dirty="0">
                <a:highlight>
                  <a:srgbClr val="00FFFF"/>
                </a:highlight>
              </a:rPr>
              <a:t>Synergistic</a:t>
            </a:r>
          </a:p>
          <a:p>
            <a:pPr eaLnBrk="1" hangingPunct="1"/>
            <a:endParaRPr lang="en-US" sz="4000" dirty="0"/>
          </a:p>
          <a:p>
            <a:pPr eaLnBrk="1" hangingPunct="1"/>
            <a:endParaRPr lang="en-US" dirty="0"/>
          </a:p>
        </p:txBody>
      </p:sp>
      <p:pic>
        <p:nvPicPr>
          <p:cNvPr id="19461" name="Picture 5" descr="C:\Users\Ann\AppData\Local\Microsoft\Windows\Temporary Internet Files\Content.IE5\X2MTJWDS\MC90005652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447800"/>
            <a:ext cx="2226564" cy="2348484"/>
          </a:xfrm>
          <a:prstGeom prst="rect">
            <a:avLst/>
          </a:prstGeom>
          <a:noFill/>
        </p:spPr>
      </p:pic>
      <p:pic>
        <p:nvPicPr>
          <p:cNvPr id="19462" name="Picture 6" descr="C:\Users\Ann\AppData\Local\Microsoft\Windows\Temporary Internet Files\Content.IE5\SDDKCGPK\MC90023341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4412055"/>
            <a:ext cx="2302598" cy="2445945"/>
          </a:xfrm>
          <a:prstGeom prst="rect">
            <a:avLst/>
          </a:prstGeom>
          <a:noFill/>
        </p:spPr>
      </p:pic>
      <p:pic>
        <p:nvPicPr>
          <p:cNvPr id="19463" name="Picture 7" descr="C:\Users\Ann\AppData\Local\Microsoft\Windows\Temporary Internet Files\Content.IE5\049XKHTK\MC90019066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3886200"/>
            <a:ext cx="2470449" cy="2796012"/>
          </a:xfrm>
          <a:prstGeom prst="rect">
            <a:avLst/>
          </a:prstGeom>
          <a:noFill/>
        </p:spPr>
      </p:pic>
      <p:pic>
        <p:nvPicPr>
          <p:cNvPr id="19464" name="Picture 8" descr="C:\Users\Ann\AppData\Local\Microsoft\Windows\Temporary Internet Files\Content.IE5\X2MTJWDS\MC900300119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1219200"/>
            <a:ext cx="1788262" cy="198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/>
          <a:lstStyle/>
          <a:p>
            <a:pPr algn="l" eaLnBrk="1" hangingPunct="1"/>
            <a:r>
              <a:rPr lang="en-US" dirty="0">
                <a:solidFill>
                  <a:srgbClr val="002060"/>
                </a:solidFill>
              </a:rPr>
              <a:t> Synergistic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rtlCol="0">
            <a:normAutofit fontScale="77500" lnSpcReduction="20000"/>
          </a:bodyPr>
          <a:lstStyle/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4600" dirty="0">
                <a:solidFill>
                  <a:srgbClr val="002060"/>
                </a:solidFill>
              </a:rPr>
              <a:t>Cooperative effort between SS and CIT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4600" dirty="0">
                <a:solidFill>
                  <a:srgbClr val="002060"/>
                </a:solidFill>
              </a:rPr>
              <a:t>Dual Focus</a:t>
            </a:r>
          </a:p>
          <a:p>
            <a:pPr lvl="2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3400" dirty="0">
                <a:solidFill>
                  <a:srgbClr val="002060"/>
                </a:solidFill>
              </a:rPr>
              <a:t>Accomplishment of school’s goals</a:t>
            </a:r>
          </a:p>
          <a:p>
            <a:pPr lvl="2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3400" dirty="0">
                <a:solidFill>
                  <a:srgbClr val="002060"/>
                </a:solidFill>
              </a:rPr>
              <a:t> Accomplishment of practicum students’ personal and professional development goals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4600" dirty="0">
                <a:solidFill>
                  <a:srgbClr val="002060"/>
                </a:solidFill>
              </a:rPr>
              <a:t>Potential problems identified early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4600" dirty="0">
                <a:solidFill>
                  <a:srgbClr val="002060"/>
                </a:solidFill>
              </a:rPr>
              <a:t>SS and CIT jointly develop strategies for improvement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4600" dirty="0">
                <a:solidFill>
                  <a:srgbClr val="002060"/>
                </a:solidFill>
              </a:rPr>
              <a:t>SS dedicated to assisting CIT, leading to advancement within the profession</a:t>
            </a:r>
          </a:p>
          <a:p>
            <a:pPr lvl="2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dirty="0"/>
          </a:p>
        </p:txBody>
      </p:sp>
      <p:pic>
        <p:nvPicPr>
          <p:cNvPr id="26628" name="Picture 2" descr="C:\Users\Ann\AppData\Local\Microsoft\Windows\Temporary Internet Files\Content.IE5\CYCCN3B8\MP90044243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74638"/>
            <a:ext cx="3657600" cy="1280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2060"/>
                </a:solidFill>
              </a:rPr>
              <a:t> Synergistic: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What Should CIT Do?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002060"/>
                </a:solidFill>
              </a:rPr>
              <a:t>This is the best possible scenario so take advantage of it!</a:t>
            </a:r>
          </a:p>
          <a:p>
            <a:pPr eaLnBrk="1" hangingPunct="1"/>
            <a:r>
              <a:rPr lang="en-US">
                <a:solidFill>
                  <a:srgbClr val="002060"/>
                </a:solidFill>
              </a:rPr>
              <a:t>Contribute equally to the team</a:t>
            </a:r>
          </a:p>
          <a:p>
            <a:pPr eaLnBrk="1" hangingPunct="1"/>
            <a:r>
              <a:rPr lang="en-US">
                <a:solidFill>
                  <a:srgbClr val="002060"/>
                </a:solidFill>
              </a:rPr>
              <a:t>Understand goals of the department and your role in meeting them</a:t>
            </a:r>
          </a:p>
          <a:p>
            <a:pPr eaLnBrk="1" hangingPunct="1"/>
            <a:r>
              <a:rPr lang="en-US">
                <a:solidFill>
                  <a:srgbClr val="002060"/>
                </a:solidFill>
              </a:rPr>
              <a:t>Accept and embrace support </a:t>
            </a:r>
          </a:p>
          <a:p>
            <a:pPr eaLnBrk="1" hangingPunct="1">
              <a:buFont typeface="Arial" charset="0"/>
              <a:buNone/>
            </a:pPr>
            <a:r>
              <a:rPr lang="en-US">
                <a:solidFill>
                  <a:srgbClr val="002060"/>
                </a:solidFill>
              </a:rPr>
              <a:t>    of your site supervisor</a:t>
            </a:r>
          </a:p>
          <a:p>
            <a:pPr eaLnBrk="1" hangingPunct="1"/>
            <a:r>
              <a:rPr lang="en-US">
                <a:solidFill>
                  <a:srgbClr val="002060"/>
                </a:solidFill>
              </a:rPr>
              <a:t>Listen, act and learn!</a:t>
            </a:r>
          </a:p>
        </p:txBody>
      </p:sp>
      <p:pic>
        <p:nvPicPr>
          <p:cNvPr id="27652" name="Picture 2" descr="C:\Users\Ann\AppData\Local\Microsoft\Windows\Temporary Internet Files\Content.IE5\CYCCN3B8\MP90040032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4267200"/>
            <a:ext cx="2986088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7B1A1-353E-4D0E-915E-5256ABA93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What Should CITs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B2565-DC87-49EA-939F-A65B37122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r>
              <a:rPr lang="en-US" sz="2800" b="1" u="sng" dirty="0"/>
              <a:t>Weekly</a:t>
            </a:r>
          </a:p>
          <a:p>
            <a:r>
              <a:rPr lang="en-US" sz="2400" dirty="0"/>
              <a:t>Practicum Site Supervisor (PSS) and Practicum Student (CIT) should meet weekly and discuss happenings.  </a:t>
            </a:r>
          </a:p>
          <a:p>
            <a:r>
              <a:rPr lang="en-US" sz="2400" dirty="0"/>
              <a:t>Practicum site Supervisor and Practicum Student should review weekly log</a:t>
            </a:r>
          </a:p>
          <a:p>
            <a:r>
              <a:rPr lang="en-US" sz="2800" b="1" u="sng" dirty="0"/>
              <a:t>Weeks 1-2</a:t>
            </a:r>
          </a:p>
          <a:p>
            <a:pPr lvl="0"/>
            <a:r>
              <a:rPr lang="en-US" sz="2400" dirty="0"/>
              <a:t>CIT should take care of all paperwork</a:t>
            </a:r>
          </a:p>
          <a:p>
            <a:pPr lvl="0"/>
            <a:r>
              <a:rPr lang="en-US" sz="2400" dirty="0"/>
              <a:t>CIT should observe the SS </a:t>
            </a:r>
          </a:p>
          <a:p>
            <a:pPr lvl="0"/>
            <a:r>
              <a:rPr lang="en-US" sz="2400" dirty="0"/>
              <a:t>CIT should ask questions and learn about how the SS implements the components of the Missouri Comprehensive School Counseling Program </a:t>
            </a:r>
          </a:p>
          <a:p>
            <a:pPr lvl="0"/>
            <a:r>
              <a:rPr lang="en-US" sz="2400" dirty="0"/>
              <a:t>SS and CIT should review the Practicum Evaluation Form to know what is expected of the CIT</a:t>
            </a:r>
          </a:p>
          <a:p>
            <a:endParaRPr lang="en-US" b="1" u="sng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557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858</Words>
  <Application>Microsoft Office PowerPoint</Application>
  <PresentationFormat>On-screen Show (4:3)</PresentationFormat>
  <Paragraphs>125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Arial Rounded MT Bold</vt:lpstr>
      <vt:lpstr>Calibri</vt:lpstr>
      <vt:lpstr>Times New Roman</vt:lpstr>
      <vt:lpstr>Wingdings</vt:lpstr>
      <vt:lpstr>Office Theme</vt:lpstr>
      <vt:lpstr> Practicum/Internship Site Supervision  </vt:lpstr>
      <vt:lpstr>Giving Back</vt:lpstr>
      <vt:lpstr>Giving Back</vt:lpstr>
      <vt:lpstr>What we tell our students about Site Supervisors</vt:lpstr>
      <vt:lpstr>What we want our students to do at their sites</vt:lpstr>
      <vt:lpstr>Four Common Styles of Supervision</vt:lpstr>
      <vt:lpstr> Synergistic</vt:lpstr>
      <vt:lpstr> Synergistic: What Should CIT Do?</vt:lpstr>
      <vt:lpstr>What Should CITs Do?</vt:lpstr>
      <vt:lpstr>What Should CITs Do?</vt:lpstr>
      <vt:lpstr>What Should CITs Do?</vt:lpstr>
      <vt:lpstr>What Should CITs Do?</vt:lpstr>
      <vt:lpstr>Weekly Activity Log</vt:lpstr>
      <vt:lpstr>Weekly Activity Log</vt:lpstr>
      <vt:lpstr>Assessing Counselor in Training (CIT) Ability</vt:lpstr>
      <vt:lpstr>Assessment based on  MO School Counselor Standards:</vt:lpstr>
      <vt:lpstr>Reflect and Plan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Three</dc:title>
  <dc:creator>Ann</dc:creator>
  <cp:lastModifiedBy>Ann Landes</cp:lastModifiedBy>
  <cp:revision>36</cp:revision>
  <dcterms:created xsi:type="dcterms:W3CDTF">2013-08-27T14:30:11Z</dcterms:created>
  <dcterms:modified xsi:type="dcterms:W3CDTF">2017-10-04T12:28:17Z</dcterms:modified>
</cp:coreProperties>
</file>